
<file path=[Content_Types].xml><?xml version="1.0" encoding="utf-8"?>
<Types xmlns="http://schemas.openxmlformats.org/package/2006/content-types">
  <Default Extension="bin" ContentType="application/vnd.openxmlformats-officedocument.oleObject"/>
  <Default Extension="bmp" ContentType="image/bmp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  <p:sldMasterId id="2147483701" r:id="rId2"/>
  </p:sldMasterIdLst>
  <p:notesMasterIdLst>
    <p:notesMasterId r:id="rId34"/>
  </p:notesMasterIdLst>
  <p:sldIdLst>
    <p:sldId id="527" r:id="rId3"/>
    <p:sldId id="545" r:id="rId4"/>
    <p:sldId id="542" r:id="rId5"/>
    <p:sldId id="559" r:id="rId6"/>
    <p:sldId id="548" r:id="rId7"/>
    <p:sldId id="546" r:id="rId8"/>
    <p:sldId id="533" r:id="rId9"/>
    <p:sldId id="551" r:id="rId10"/>
    <p:sldId id="541" r:id="rId11"/>
    <p:sldId id="543" r:id="rId12"/>
    <p:sldId id="560" r:id="rId13"/>
    <p:sldId id="528" r:id="rId14"/>
    <p:sldId id="552" r:id="rId15"/>
    <p:sldId id="544" r:id="rId16"/>
    <p:sldId id="553" r:id="rId17"/>
    <p:sldId id="532" r:id="rId18"/>
    <p:sldId id="534" r:id="rId19"/>
    <p:sldId id="554" r:id="rId20"/>
    <p:sldId id="547" r:id="rId21"/>
    <p:sldId id="555" r:id="rId22"/>
    <p:sldId id="561" r:id="rId23"/>
    <p:sldId id="535" r:id="rId24"/>
    <p:sldId id="536" r:id="rId25"/>
    <p:sldId id="539" r:id="rId26"/>
    <p:sldId id="529" r:id="rId27"/>
    <p:sldId id="531" r:id="rId28"/>
    <p:sldId id="530" r:id="rId29"/>
    <p:sldId id="556" r:id="rId30"/>
    <p:sldId id="557" r:id="rId31"/>
    <p:sldId id="558" r:id="rId32"/>
    <p:sldId id="537" r:id="rId33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404" userDrawn="1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34"/>
    <a:srgbClr val="FF7603"/>
    <a:srgbClr val="464547"/>
    <a:srgbClr val="CDCECD"/>
    <a:srgbClr val="CECECE"/>
    <a:srgbClr val="FF5B5B"/>
    <a:srgbClr val="8E24C9"/>
    <a:srgbClr val="162365"/>
    <a:srgbClr val="16DBC4"/>
    <a:srgbClr val="16D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70"/>
    <p:restoredTop sz="88144"/>
  </p:normalViewPr>
  <p:slideViewPr>
    <p:cSldViewPr snapToGrid="0" snapToObjects="1" showGuides="1">
      <p:cViewPr varScale="1">
        <p:scale>
          <a:sx n="192" d="100"/>
          <a:sy n="192" d="100"/>
        </p:scale>
        <p:origin x="1020" y="104"/>
      </p:cViewPr>
      <p:guideLst>
        <p:guide pos="240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/Relationships>
</file>

<file path=ppt/media/image1.png>
</file>

<file path=ppt/media/image10.wmf>
</file>

<file path=ppt/media/image11.wmf>
</file>

<file path=ppt/media/image12.wmf>
</file>

<file path=ppt/media/image13.wmf>
</file>

<file path=ppt/media/image14.jpg>
</file>

<file path=ppt/media/image15.bmp>
</file>

<file path=ppt/media/image16.png>
</file>

<file path=ppt/media/image2.png>
</file>

<file path=ppt/media/image3.png>
</file>

<file path=ppt/media/image4.png>
</file>

<file path=ppt/media/image5.jpg>
</file>

<file path=ppt/media/image6.bmp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CCFF00-D096-6448-99A9-1B5E392E5640}" type="datetimeFigureOut">
              <a:rPr lang="nb-NO" smtClean="0"/>
              <a:t>23.08.2022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46E90B-2657-364C-8B68-BE49C2816B4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37668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I lyst av hvordan å bryte ned i små biter</a:t>
            </a:r>
          </a:p>
          <a:p>
            <a:r>
              <a:rPr lang="nb-NO" dirty="0"/>
              <a:t>Kontrollflyt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79705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Hvis du er i markedet for et FP-bibliotek så er du i markedet for et annet språk</a:t>
            </a:r>
          </a:p>
          <a:p>
            <a:r>
              <a:rPr lang="nb-NO" dirty="0"/>
              <a:t>Ikke svøm mot strømmen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30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81094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/tit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65188" y="1419226"/>
            <a:ext cx="5759450" cy="2016124"/>
          </a:xfrm>
        </p:spPr>
        <p:txBody>
          <a:bodyPr anchor="b"/>
          <a:lstStyle>
            <a:lvl1pPr algn="l">
              <a:lnSpc>
                <a:spcPts val="43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nb-NO" noProof="0" dirty="0"/>
              <a:t>&lt;Tittel på presentasjonen&gt;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65188" y="3713162"/>
            <a:ext cx="5759450" cy="874711"/>
          </a:xfrm>
        </p:spPr>
        <p:txBody>
          <a:bodyPr anchor="t"/>
          <a:lstStyle>
            <a:lvl1pPr marL="0" indent="0" algn="l">
              <a:spcBef>
                <a:spcPts val="200"/>
              </a:spcBef>
              <a:spcAft>
                <a:spcPts val="200"/>
              </a:spcAft>
              <a:buNone/>
              <a:defRPr sz="140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b-NO" noProof="0" dirty="0"/>
              <a:t>&lt;Navn og rolle på hun/han som presenterer&gt;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1" y="261938"/>
            <a:ext cx="1494104" cy="288925"/>
          </a:xfrm>
        </p:spPr>
        <p:txBody>
          <a:bodyPr anchor="ctr"/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&lt;Bekk&gt;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2519363" y="261938"/>
            <a:ext cx="4105275" cy="288925"/>
          </a:xfrm>
        </p:spPr>
        <p:txBody>
          <a:bodyPr anchor="ctr"/>
          <a:lstStyle>
            <a:lvl1pPr marL="0" indent="0" algn="ctr">
              <a:buNone/>
              <a:defRPr sz="9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&lt;Kunde og/eller anledning&gt;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7223603" y="261938"/>
            <a:ext cx="1494104" cy="288925"/>
          </a:xfrm>
        </p:spPr>
        <p:txBody>
          <a:bodyPr anchor="ctr"/>
          <a:lstStyle>
            <a:lvl1pPr marL="0" indent="0" algn="r">
              <a:buNone/>
              <a:defRPr sz="9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&lt;Tidspunkt&gt;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n kolonne m/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7700" y="1851026"/>
            <a:ext cx="5976938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" y="1419226"/>
            <a:ext cx="5976938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kolonner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1708149"/>
            <a:ext cx="3601557" cy="3168650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894743" y="1708150"/>
            <a:ext cx="3601557" cy="3168650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kolonner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5187" y="1708150"/>
            <a:ext cx="3601617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2128111"/>
            <a:ext cx="3601557" cy="2748688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894743" y="2128112"/>
            <a:ext cx="3601557" cy="2748688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94683" y="1708150"/>
            <a:ext cx="3601617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kolonner m/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47700" y="1851026"/>
            <a:ext cx="3696066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47700" y="1419226"/>
            <a:ext cx="3696066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800234" y="1851026"/>
            <a:ext cx="3696066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800234" y="1419226"/>
            <a:ext cx="3696066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kolonner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1708149"/>
            <a:ext cx="2415600" cy="3168650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0"/>
            <a:r>
              <a:rPr lang="nb-NO" noProof="0" dirty="0"/>
              <a:t>&lt;Tekst&gt;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582694" y="1708150"/>
            <a:ext cx="2415600" cy="3168650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0"/>
            <a:r>
              <a:rPr lang="nb-NO" noProof="0" dirty="0"/>
              <a:t>&lt;Tekst&gt;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1" hasCustomPrompt="1"/>
          </p:nvPr>
        </p:nvSpPr>
        <p:spPr>
          <a:xfrm>
            <a:off x="6300200" y="1708150"/>
            <a:ext cx="2415600" cy="3168650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0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kolonner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65188" y="1710667"/>
            <a:ext cx="2415640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6" hasCustomPrompt="1"/>
          </p:nvPr>
        </p:nvSpPr>
        <p:spPr>
          <a:xfrm>
            <a:off x="865189" y="2130628"/>
            <a:ext cx="2415600" cy="2746172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3588070" y="1710667"/>
            <a:ext cx="2415640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588071" y="2130628"/>
            <a:ext cx="2415600" cy="2746172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6304177" y="1710667"/>
            <a:ext cx="2415640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304178" y="2130628"/>
            <a:ext cx="2415600" cy="2746172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kolonner m/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47700" y="1851026"/>
            <a:ext cx="2417188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47700" y="1419226"/>
            <a:ext cx="2417188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 hasCustomPrompt="1"/>
          </p:nvPr>
        </p:nvSpPr>
        <p:spPr>
          <a:xfrm>
            <a:off x="3363406" y="1851026"/>
            <a:ext cx="2417188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363406" y="1419226"/>
            <a:ext cx="2417188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9" hasCustomPrompt="1"/>
          </p:nvPr>
        </p:nvSpPr>
        <p:spPr>
          <a:xfrm>
            <a:off x="6086288" y="1851026"/>
            <a:ext cx="2417188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6086288" y="1419226"/>
            <a:ext cx="2417188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+ tekst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894743" y="2128112"/>
            <a:ext cx="3601557" cy="2748688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94683" y="1708150"/>
            <a:ext cx="3601617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865188" y="1708150"/>
            <a:ext cx="3490912" cy="287972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bilder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865188" y="1708150"/>
            <a:ext cx="3490912" cy="287972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4899501" y="1708150"/>
            <a:ext cx="3490912" cy="287972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-CV, bilde + tittel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763202" y="842963"/>
            <a:ext cx="2181820" cy="2905671"/>
          </a:xfrm>
        </p:spPr>
        <p:txBody>
          <a:bodyPr bIns="720000" anchor="ctr"/>
          <a:lstStyle>
            <a:lvl1pPr marL="0" indent="0" algn="ctr">
              <a:buNone/>
              <a:defRPr sz="13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905802" y="3112021"/>
            <a:ext cx="2450299" cy="1027312"/>
          </a:xfrm>
          <a:solidFill>
            <a:srgbClr val="1A1A1A"/>
          </a:solidFill>
        </p:spPr>
        <p:txBody>
          <a:bodyPr anchor="ctr"/>
          <a:lstStyle>
            <a:lvl1pPr marL="0" indent="0">
              <a:buNone/>
              <a:defRPr sz="1100" baseline="0">
                <a:solidFill>
                  <a:srgbClr val="1A1A1A"/>
                </a:solidFill>
              </a:defRPr>
            </a:lvl1pPr>
          </a:lstStyle>
          <a:p>
            <a:pPr lvl="0"/>
            <a:r>
              <a:rPr lang="nb-NO" noProof="0" dirty="0"/>
              <a:t>&lt;…&gt;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083471" y="3288113"/>
            <a:ext cx="2185419" cy="286239"/>
          </a:xfrm>
        </p:spPr>
        <p:txBody>
          <a:bodyPr anchor="t"/>
          <a:lstStyle>
            <a:lvl1pPr marL="0" indent="0">
              <a:buNone/>
              <a:defRPr sz="1300" b="0" i="0">
                <a:solidFill>
                  <a:schemeClr val="bg1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083471" y="3581910"/>
            <a:ext cx="2185419" cy="265343"/>
          </a:xfrm>
        </p:spPr>
        <p:txBody>
          <a:bodyPr anchor="t"/>
          <a:lstStyle>
            <a:lvl1pPr marL="0" indent="0"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 dirty="0"/>
              <a:t>&lt;Rolle og/eller tittel&gt;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4787900" y="1419225"/>
            <a:ext cx="3708400" cy="3457574"/>
          </a:xfrm>
        </p:spPr>
        <p:txBody>
          <a:bodyPr anchor="t"/>
          <a:lstStyle>
            <a:lvl1pPr marL="0" indent="0">
              <a:buNone/>
              <a:defRPr sz="1200" baseline="0">
                <a:solidFill>
                  <a:srgbClr val="1A1A1A"/>
                </a:solidFill>
              </a:defRPr>
            </a:lvl1pPr>
          </a:lstStyle>
          <a:p>
            <a:pPr lvl="0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5187" y="370700"/>
            <a:ext cx="4786313" cy="1048525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nb-NO" noProof="0" dirty="0"/>
              <a:t>&lt;Agenda&gt;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1995488"/>
            <a:ext cx="5759450" cy="2881312"/>
          </a:xfrm>
        </p:spPr>
        <p:txBody>
          <a:bodyPr/>
          <a:lstStyle>
            <a:lvl1pPr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  <a:defRPr/>
            </a:lvl1pPr>
            <a:lvl2pPr>
              <a:buFont typeface="+mj-lt"/>
              <a:buAutoNum type="arabicPeriod"/>
              <a:defRPr/>
            </a:lvl2pPr>
            <a:lvl3pPr>
              <a:buFont typeface="+mj-lt"/>
              <a:buAutoNum type="arabicPeriod"/>
              <a:defRPr/>
            </a:lvl3pPr>
            <a:lvl4pPr>
              <a:buFont typeface="+mj-lt"/>
              <a:buAutoNum type="arabicPeriod"/>
              <a:defRPr/>
            </a:lvl4pPr>
            <a:lvl5pPr>
              <a:buFont typeface="+mj-lt"/>
              <a:buAutoNum type="arabicPeriod"/>
              <a:defRPr/>
            </a:lvl5pPr>
          </a:lstStyle>
          <a:p>
            <a:pPr lvl="0"/>
            <a:r>
              <a:rPr lang="nb-NO" noProof="0" dirty="0"/>
              <a:t>&lt;Første punkt&gt;</a:t>
            </a:r>
          </a:p>
          <a:p>
            <a:pPr lvl="0"/>
            <a:r>
              <a:rPr lang="nb-NO" noProof="0" dirty="0"/>
              <a:t>&lt;Andre punkt&gt;</a:t>
            </a:r>
          </a:p>
          <a:p>
            <a:pPr lvl="0"/>
            <a:r>
              <a:rPr lang="nb-NO" noProof="0" dirty="0"/>
              <a:t>&lt;…&gt;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k (n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865188" y="1570266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865187" y="3801245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65187" y="4034286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2857386" y="1570266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849584" y="1570266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841782" y="1570266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2856897" y="3801245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2856897" y="4034286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4848607" y="3801245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848607" y="4034286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6840317" y="3801245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6840317" y="4034286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Tittel</a:t>
            </a:r>
            <a:r>
              <a:rPr lang="en-US" dirty="0"/>
              <a:t>&gt;</a:t>
            </a:r>
            <a:endParaRPr lang="nb-NO" dirty="0"/>
          </a:p>
        </p:txBody>
      </p:sp>
    </p:spTree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k (noen, alt. oppset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865188" y="1423647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865187" y="3654626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65187" y="3887667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2857386" y="2139950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849584" y="1423647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841782" y="2139950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2856897" y="4370929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2856897" y="4603970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4848607" y="3654626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848607" y="3887667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6840317" y="4370929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6840317" y="4603970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Tittel</a:t>
            </a:r>
            <a:r>
              <a:rPr lang="en-US" dirty="0"/>
              <a:t>&gt;</a:t>
            </a:r>
            <a:endParaRPr lang="nb-NO" dirty="0"/>
          </a:p>
        </p:txBody>
      </p:sp>
    </p:spTree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k (m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865188" y="1282066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865188" y="2752580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65188" y="2924265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18" name="Picture Placeholder 3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865188" y="3230005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865188" y="4700519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865188" y="4872204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21" name="Picture Placeholder 3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2502782" y="1282066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2502782" y="2752580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2502782" y="2924265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24" name="Picture Placeholder 3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2502782" y="3230005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2502782" y="4700519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502782" y="4872204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27" name="Picture Placeholder 3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4140376" y="1282066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4140376" y="2752580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4140376" y="2924265"/>
            <a:ext cx="1198324" cy="124800"/>
          </a:xfrm>
        </p:spPr>
        <p:txBody>
          <a:bodyPr wrap="none" lIns="0" anchor="ctr"/>
          <a:lstStyle>
            <a:lvl1pPr marL="0" marR="0" indent="0" algn="l" defTabSz="6840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Tx/>
              <a:buFont typeface="Arial" charset="0"/>
              <a:buNone/>
              <a:tabLst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0" name="Picture Placeholder 3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4140376" y="3230005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4140376" y="4700519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4140376" y="4872204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3" name="Picture Placeholder 3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5777970" y="1282066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5777970" y="2752580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35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5777970" y="2924265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6" name="Picture Placeholder 3"/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5777970" y="3230005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37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5777970" y="4700519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38" name="Text Placeholder 12"/>
          <p:cNvSpPr>
            <a:spLocks noGrp="1"/>
          </p:cNvSpPr>
          <p:nvPr>
            <p:ph type="body" sz="quarter" idx="34" hasCustomPrompt="1"/>
          </p:nvPr>
        </p:nvSpPr>
        <p:spPr>
          <a:xfrm>
            <a:off x="5777970" y="4872204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9" name="Picture Placeholder 3"/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7415563" y="1282066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36" hasCustomPrompt="1"/>
          </p:nvPr>
        </p:nvSpPr>
        <p:spPr>
          <a:xfrm>
            <a:off x="7415563" y="2752580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41" name="Text Placeholder 12"/>
          <p:cNvSpPr>
            <a:spLocks noGrp="1"/>
          </p:cNvSpPr>
          <p:nvPr>
            <p:ph type="body" sz="quarter" idx="37" hasCustomPrompt="1"/>
          </p:nvPr>
        </p:nvSpPr>
        <p:spPr>
          <a:xfrm>
            <a:off x="7415563" y="2924265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42" name="Picture Placeholder 3"/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7415563" y="3230005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39" hasCustomPrompt="1"/>
          </p:nvPr>
        </p:nvSpPr>
        <p:spPr>
          <a:xfrm>
            <a:off x="7415563" y="4700519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40" hasCustomPrompt="1"/>
          </p:nvPr>
        </p:nvSpPr>
        <p:spPr>
          <a:xfrm>
            <a:off x="7415563" y="4872204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Tittel</a:t>
            </a:r>
            <a:r>
              <a:rPr lang="en-US" dirty="0"/>
              <a:t>&gt;</a:t>
            </a:r>
            <a:endParaRPr lang="nb-NO" dirty="0"/>
          </a:p>
        </p:txBody>
      </p:sp>
    </p:spTree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/prosjektreferan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65188" y="842963"/>
            <a:ext cx="7415212" cy="4033837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261938"/>
            <a:ext cx="1494104" cy="288925"/>
          </a:xfrm>
        </p:spPr>
        <p:txBody>
          <a:bodyPr anchor="ctr"/>
          <a:lstStyle>
            <a:lvl1pPr marL="0" indent="0">
              <a:buNone/>
              <a:defRPr sz="10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&lt;Kunde&gt;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2519363" y="261938"/>
            <a:ext cx="4105275" cy="288925"/>
          </a:xfrm>
        </p:spPr>
        <p:txBody>
          <a:bodyPr anchor="ctr"/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&lt;Prosjekt og/eller løsning&gt;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7223603" y="261938"/>
            <a:ext cx="1494104" cy="288925"/>
          </a:xfrm>
        </p:spPr>
        <p:txBody>
          <a:bodyPr anchor="ctr"/>
          <a:lstStyle>
            <a:lvl1pPr marL="0" indent="0" algn="r">
              <a:buNone/>
              <a:defRPr sz="10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År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/prosjektreferanse m/tr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865188" y="2427288"/>
            <a:ext cx="2411412" cy="2449512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1" hasCustomPrompt="1"/>
          </p:nvPr>
        </p:nvSpPr>
        <p:spPr>
          <a:xfrm>
            <a:off x="865188" y="1419225"/>
            <a:ext cx="5759450" cy="720725"/>
          </a:xfrm>
        </p:spPr>
        <p:txBody>
          <a:bodyPr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30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3582988" y="2427288"/>
            <a:ext cx="2411412" cy="2449512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00788" y="2427288"/>
            <a:ext cx="2411412" cy="2449512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Tittel</a:t>
            </a:r>
            <a:r>
              <a:rPr lang="en-US" dirty="0"/>
              <a:t>&gt;</a:t>
            </a:r>
            <a:endParaRPr lang="nb-NO" dirty="0"/>
          </a:p>
        </p:txBody>
      </p:sp>
    </p:spTree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de m/tekst på svart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143500"/>
          </a:xfrm>
        </p:spPr>
        <p:txBody>
          <a:bodyPr bIns="1080000" anchor="ctr"/>
          <a:lstStyle>
            <a:lvl1pPr marL="0" indent="0" algn="ctr">
              <a:buNone/>
              <a:defRPr sz="15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344319" y="2571750"/>
            <a:ext cx="3367882" cy="1752795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1100" baseline="0">
                <a:solidFill>
                  <a:srgbClr val="1A1A1A"/>
                </a:solidFill>
              </a:defRPr>
            </a:lvl1pPr>
          </a:lstStyle>
          <a:p>
            <a:pPr lvl="0"/>
            <a:r>
              <a:rPr lang="nb-NO" noProof="0" dirty="0"/>
              <a:t>&lt;…&gt;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5539031" y="2744784"/>
            <a:ext cx="2891188" cy="838812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1pPr>
          </a:lstStyle>
          <a:p>
            <a:pPr lvl="0"/>
            <a:r>
              <a:rPr lang="nb-NO" noProof="0" dirty="0"/>
              <a:t>&lt;Kort beskrivelse av hva bildet viser&gt;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39030" y="3716883"/>
            <a:ext cx="2868840" cy="224106"/>
          </a:xfrm>
        </p:spPr>
        <p:txBody>
          <a:bodyPr anchor="ctr"/>
          <a:lstStyle>
            <a:lvl1pPr marL="0" indent="0">
              <a:buNone/>
              <a:defRPr sz="13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 dirty="0"/>
              <a:t>&lt;</a:t>
            </a:r>
            <a:r>
              <a:rPr lang="nb-NO" noProof="0" dirty="0" err="1"/>
              <a:t>F.eks</a:t>
            </a:r>
            <a:r>
              <a:rPr lang="nb-NO" noProof="0" dirty="0"/>
              <a:t> oppdragsgiver&gt;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5539030" y="3951290"/>
            <a:ext cx="2868840" cy="224106"/>
          </a:xfrm>
        </p:spPr>
        <p:txBody>
          <a:bodyPr anchor="ctr"/>
          <a:lstStyle>
            <a:lvl1pPr marL="0" indent="0">
              <a:buNone/>
              <a:defRPr sz="13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 dirty="0"/>
              <a:t>&lt;</a:t>
            </a:r>
            <a:r>
              <a:rPr lang="nb-NO" noProof="0" dirty="0" err="1"/>
              <a:t>F.eks</a:t>
            </a:r>
            <a:r>
              <a:rPr lang="nb-NO" noProof="0" dirty="0"/>
              <a:t> år&gt;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de m/tekst på hvit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143500"/>
          </a:xfrm>
          <a:solidFill>
            <a:schemeClr val="bg1">
              <a:lumMod val="95000"/>
            </a:schemeClr>
          </a:solidFill>
        </p:spPr>
        <p:txBody>
          <a:bodyPr bIns="1080000" anchor="ctr"/>
          <a:lstStyle>
            <a:lvl1pPr marL="0" indent="0" algn="ctr">
              <a:buNone/>
              <a:defRPr sz="15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344319" y="2571750"/>
            <a:ext cx="3367882" cy="1752795"/>
          </a:xfrm>
          <a:solidFill>
            <a:schemeClr val="bg1"/>
          </a:solidFill>
        </p:spPr>
        <p:txBody>
          <a:bodyPr anchor="ctr"/>
          <a:lstStyle>
            <a:lvl1pPr marL="0" indent="0"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 dirty="0"/>
              <a:t>&lt;…&gt;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5539031" y="2744784"/>
            <a:ext cx="2891188" cy="838812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1A1A1A"/>
                </a:solidFill>
                <a:latin typeface="Newzald Book" charset="0"/>
                <a:ea typeface="Newzald Book" charset="0"/>
                <a:cs typeface="Newzald Book" charset="0"/>
              </a:defRPr>
            </a:lvl1pPr>
          </a:lstStyle>
          <a:p>
            <a:pPr lvl="0"/>
            <a:r>
              <a:rPr lang="nb-NO" noProof="0" dirty="0"/>
              <a:t>&lt;Kort beskrivelse av hva bildet viser&gt;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39030" y="3716883"/>
            <a:ext cx="2868840" cy="224106"/>
          </a:xfrm>
        </p:spPr>
        <p:txBody>
          <a:bodyPr anchor="ctr"/>
          <a:lstStyle>
            <a:lvl1pPr marL="0" indent="0">
              <a:buNone/>
              <a:defRPr sz="1300" baseline="0">
                <a:solidFill>
                  <a:srgbClr val="1A1A1A"/>
                </a:solidFill>
              </a:defRPr>
            </a:lvl1pPr>
          </a:lstStyle>
          <a:p>
            <a:pPr lvl="0"/>
            <a:r>
              <a:rPr lang="nb-NO" noProof="0" dirty="0"/>
              <a:t>&lt;</a:t>
            </a:r>
            <a:r>
              <a:rPr lang="nb-NO" noProof="0" dirty="0" err="1"/>
              <a:t>F.eks</a:t>
            </a:r>
            <a:r>
              <a:rPr lang="nb-NO" noProof="0" dirty="0"/>
              <a:t> oppdragsgiver&gt;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5539030" y="3951290"/>
            <a:ext cx="2868840" cy="224106"/>
          </a:xfrm>
        </p:spPr>
        <p:txBody>
          <a:bodyPr anchor="ctr"/>
          <a:lstStyle>
            <a:lvl1pPr marL="0" indent="0">
              <a:buNone/>
              <a:defRPr sz="1300" baseline="0">
                <a:solidFill>
                  <a:srgbClr val="1A1A1A"/>
                </a:solidFill>
              </a:defRPr>
            </a:lvl1pPr>
          </a:lstStyle>
          <a:p>
            <a:pPr lvl="0"/>
            <a:r>
              <a:rPr lang="nb-NO" noProof="0" dirty="0"/>
              <a:t>&lt;</a:t>
            </a:r>
            <a:r>
              <a:rPr lang="nb-NO" noProof="0" dirty="0" err="1"/>
              <a:t>F.eks</a:t>
            </a:r>
            <a:r>
              <a:rPr lang="nb-NO" noProof="0" dirty="0"/>
              <a:t> år&gt;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143500"/>
          </a:xfrm>
        </p:spPr>
        <p:txBody>
          <a:bodyPr bIns="1080000" anchor="ctr"/>
          <a:lstStyle>
            <a:lvl1pPr marL="0" indent="0" algn="ctr">
              <a:buNone/>
              <a:defRPr sz="15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 meg/oss!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65188" y="1995488"/>
            <a:ext cx="3706812" cy="1031309"/>
          </a:xfrm>
        </p:spPr>
        <p:txBody>
          <a:bodyPr anchor="b"/>
          <a:lstStyle>
            <a:lvl1pPr algn="l">
              <a:lnSpc>
                <a:spcPts val="3000"/>
              </a:lnSpc>
              <a:defRPr sz="2600" baseline="0">
                <a:solidFill>
                  <a:schemeClr val="bg1"/>
                </a:solidFill>
              </a:defRPr>
            </a:lvl1pPr>
          </a:lstStyle>
          <a:p>
            <a:r>
              <a:rPr lang="nb-NO" noProof="0" dirty="0"/>
              <a:t>&lt;Navn&gt;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65188" y="3166486"/>
            <a:ext cx="3708000" cy="252000"/>
          </a:xfrm>
        </p:spPr>
        <p:txBody>
          <a:bodyPr wrap="none" tIns="0" bIns="0" anchor="ctr"/>
          <a:lstStyle>
            <a:lvl1pPr marL="0" indent="0" algn="l">
              <a:spcBef>
                <a:spcPts val="200"/>
              </a:spcBef>
              <a:spcAft>
                <a:spcPts val="200"/>
              </a:spcAft>
              <a:buNone/>
              <a:defRPr sz="150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b-NO" noProof="0" dirty="0"/>
              <a:t>&lt;Rolle og/eller tittel&gt;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65188" y="3449944"/>
            <a:ext cx="3708000" cy="252000"/>
          </a:xfrm>
        </p:spPr>
        <p:txBody>
          <a:bodyPr wrap="none" tIns="0" bIns="0" anchor="ctr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 algn="l">
              <a:buNone/>
              <a:defRPr>
                <a:solidFill>
                  <a:schemeClr val="bg1"/>
                </a:solidFill>
              </a:defRPr>
            </a:lvl2pPr>
            <a:lvl3pPr marL="685800" indent="0" algn="l">
              <a:buNone/>
              <a:defRPr>
                <a:solidFill>
                  <a:schemeClr val="bg1"/>
                </a:solidFill>
              </a:defRPr>
            </a:lvl3pPr>
            <a:lvl4pPr marL="1028700" indent="0" algn="l">
              <a:buNone/>
              <a:defRPr>
                <a:solidFill>
                  <a:schemeClr val="bg1"/>
                </a:solidFill>
              </a:defRPr>
            </a:lvl4pPr>
            <a:lvl5pPr marL="1371600" indent="0" algn="l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nb-NO" noProof="0" dirty="0"/>
              <a:t>&lt;Kontakt</a:t>
            </a:r>
            <a:r>
              <a:rPr lang="nb-NO" baseline="0" noProof="0" dirty="0"/>
              <a:t> 1, f.eks. mail&gt;</a:t>
            </a:r>
            <a:endParaRPr lang="nb-NO" noProof="0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865188" y="3733402"/>
            <a:ext cx="3708000" cy="252000"/>
          </a:xfrm>
        </p:spPr>
        <p:txBody>
          <a:bodyPr wrap="none" tIns="0" bIns="0" anchor="ctr"/>
          <a:lstStyle>
            <a:lvl1pPr marL="0" marR="0" indent="0" algn="l" defTabSz="6840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6840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nb-NO" noProof="0" dirty="0"/>
              <a:t>&lt;Kontakt</a:t>
            </a:r>
            <a:r>
              <a:rPr lang="nb-NO" baseline="0" noProof="0" dirty="0"/>
              <a:t> 2, f.eks. telefonnummer</a:t>
            </a:r>
            <a:r>
              <a:rPr lang="nb-NO" noProof="0" dirty="0"/>
              <a:t>&gt;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865188" y="4016861"/>
            <a:ext cx="3708000" cy="252000"/>
          </a:xfrm>
        </p:spPr>
        <p:txBody>
          <a:bodyPr wrap="none" tIns="0" bIns="0" anchor="ctr"/>
          <a:lstStyle>
            <a:lvl1pPr marL="0" indent="0">
              <a:buNone/>
              <a:defRPr sz="1500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&lt;Kontakt 3, f.eks. sosiale medier&gt;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 hasCustomPrompt="1"/>
          </p:nvPr>
        </p:nvSpPr>
        <p:spPr>
          <a:xfrm>
            <a:off x="4787900" y="1995488"/>
            <a:ext cx="3708400" cy="1029600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1pPr>
            <a:lvl2pPr marL="342900" indent="0">
              <a:buNone/>
              <a:defRPr sz="28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2pPr>
            <a:lvl3pPr marL="685800" indent="0">
              <a:buNone/>
              <a:defRPr sz="28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3pPr>
            <a:lvl4pPr marL="1028700" indent="0">
              <a:buNone/>
              <a:defRPr sz="28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4pPr>
            <a:lvl5pPr marL="1371600" indent="0">
              <a:buNone/>
              <a:defRPr sz="28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5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4787900" y="3166486"/>
            <a:ext cx="3708000" cy="252000"/>
          </a:xfrm>
        </p:spPr>
        <p:txBody>
          <a:bodyPr anchor="ctr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&lt;Rolle og/eller tittel&gt;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5" hasCustomPrompt="1"/>
          </p:nvPr>
        </p:nvSpPr>
        <p:spPr>
          <a:xfrm>
            <a:off x="4787900" y="3449944"/>
            <a:ext cx="3708000" cy="252000"/>
          </a:xfrm>
        </p:spPr>
        <p:txBody>
          <a:bodyPr anchor="ctr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&lt;Kontakt 2, f.eks. mail&gt;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6" hasCustomPrompt="1"/>
          </p:nvPr>
        </p:nvSpPr>
        <p:spPr>
          <a:xfrm>
            <a:off x="4787900" y="3733402"/>
            <a:ext cx="3708000" cy="252000"/>
          </a:xfrm>
        </p:spPr>
        <p:txBody>
          <a:bodyPr anchor="ctr"/>
          <a:lstStyle>
            <a:lvl1pPr marL="0" indent="0">
              <a:buNone/>
              <a:defRPr sz="1500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&lt;Kontakt 2, f.eks. telefonnummer&gt;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7" hasCustomPrompt="1"/>
          </p:nvPr>
        </p:nvSpPr>
        <p:spPr>
          <a:xfrm>
            <a:off x="4787900" y="4016861"/>
            <a:ext cx="3708000" cy="252000"/>
          </a:xfrm>
        </p:spPr>
        <p:txBody>
          <a:bodyPr anchor="ctr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&lt;Kontakt 3, f.eks. sosiale medier&gt;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Én kolonne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3" y="1420813"/>
            <a:ext cx="4787900" cy="3454400"/>
          </a:xfrm>
        </p:spPr>
        <p:txBody>
          <a:bodyPr bIns="54000"/>
          <a:lstStyle/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  <p:extLst>
      <p:ext uri="{BB962C8B-B14F-4D97-AF65-F5344CB8AC3E}">
        <p14:creationId xmlns:p14="http://schemas.microsoft.com/office/powerpoint/2010/main" val="68199356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Én kolonne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1708149"/>
            <a:ext cx="5759450" cy="3168651"/>
          </a:xfrm>
        </p:spPr>
        <p:txBody>
          <a:bodyPr/>
          <a:lstStyle>
            <a:lvl1pPr marL="0" indent="0">
              <a:buFont typeface="Arial" charset="0"/>
              <a:buNone/>
              <a:tabLst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0"/>
            <a:r>
              <a:rPr lang="nb-NO" noProof="0" dirty="0"/>
              <a:t>&lt;Tekst&gt;</a:t>
            </a:r>
          </a:p>
          <a:p>
            <a:pPr lvl="0"/>
            <a:endParaRPr lang="nb-NO" noProof="0" dirty="0"/>
          </a:p>
        </p:txBody>
      </p:sp>
    </p:spTree>
  </p:cSld>
  <p:clrMapOvr>
    <a:masterClrMapping/>
  </p:clrMapOvr>
  <p:transition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Kun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To kolonner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4" y="1420813"/>
            <a:ext cx="3392390" cy="34544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89598" y="1424655"/>
            <a:ext cx="3392390" cy="34544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To kolonner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4" y="1420813"/>
            <a:ext cx="3285815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62014" y="1767841"/>
            <a:ext cx="3285815" cy="3103529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787900" y="1424655"/>
            <a:ext cx="3285815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787900" y="1771683"/>
            <a:ext cx="3285815" cy="3103529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Tre kolonner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4" y="1420813"/>
            <a:ext cx="2479699" cy="34544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3547258" y="1424655"/>
            <a:ext cx="2479699" cy="34544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232501" y="1424655"/>
            <a:ext cx="2479699" cy="34544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Tre kolonner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4" y="1767730"/>
            <a:ext cx="2479699" cy="3103642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3547258" y="1771572"/>
            <a:ext cx="2479699" cy="3103642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232501" y="1771572"/>
            <a:ext cx="2479699" cy="3103642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62014" y="1420813"/>
            <a:ext cx="2479699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3549373" y="1420813"/>
            <a:ext cx="2479699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236732" y="1420813"/>
            <a:ext cx="2479699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Bilde + tekst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0542" y="383908"/>
            <a:ext cx="7057696" cy="747741"/>
          </a:xfrm>
        </p:spPr>
        <p:txBody>
          <a:bodyPr/>
          <a:lstStyle>
            <a:lvl1pPr>
              <a:defRPr sz="2100"/>
            </a:lvl1pPr>
          </a:lstStyle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3" y="1420813"/>
            <a:ext cx="2862474" cy="3455986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140199" y="1420813"/>
            <a:ext cx="4572001" cy="345598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Bilde + tekst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0542" y="383908"/>
            <a:ext cx="7057696" cy="747741"/>
          </a:xfrm>
        </p:spPr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0426" y="1764799"/>
            <a:ext cx="2862474" cy="31120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60426" y="1420813"/>
            <a:ext cx="2862474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138613" y="1420813"/>
            <a:ext cx="4572001" cy="345598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Bilde + tekst m/tittel alt.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0542" y="383908"/>
            <a:ext cx="7057696" cy="747741"/>
          </a:xfrm>
        </p:spPr>
        <p:txBody>
          <a:bodyPr/>
          <a:lstStyle>
            <a:lvl1pPr>
              <a:defRPr sz="2100"/>
            </a:lvl1pPr>
          </a:lstStyle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3" y="1420813"/>
            <a:ext cx="4543200" cy="3455986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5649913" y="1420813"/>
            <a:ext cx="3062287" cy="345598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Bilde + tekst m/tittel + undertittel, 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0542" y="383908"/>
            <a:ext cx="7057696" cy="747741"/>
          </a:xfrm>
        </p:spPr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0426" y="1764799"/>
            <a:ext cx="4543200" cy="31120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60426" y="1420813"/>
            <a:ext cx="4543200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5649913" y="1420813"/>
            <a:ext cx="3060701" cy="345598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tel,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tel, sv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,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, svart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illefoi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865186" y="787548"/>
            <a:ext cx="5773306" cy="1496865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8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1pPr>
            <a:lvl2pPr marL="342900" indent="0">
              <a:buNone/>
              <a:defRPr sz="34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2pPr>
            <a:lvl3pPr marL="685800" indent="0">
              <a:buNone/>
              <a:defRPr sz="34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3pPr>
            <a:lvl4pPr marL="1028700" indent="0">
              <a:buNone/>
              <a:defRPr sz="34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4pPr>
            <a:lvl5pPr marL="1371600" indent="0">
              <a:buNone/>
              <a:defRPr sz="34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5pPr>
          </a:lstStyle>
          <a:p>
            <a:pPr lvl="0"/>
            <a:r>
              <a:rPr lang="nb-NO" noProof="0" dirty="0"/>
              <a:t>&lt;Kapittel/prosjekt/kunde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n kolonne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2135144"/>
            <a:ext cx="5759450" cy="2741656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65188" y="1712053"/>
            <a:ext cx="5759450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0542" y="375309"/>
            <a:ext cx="4357358" cy="893510"/>
          </a:xfrm>
          <a:prstGeom prst="rect">
            <a:avLst/>
          </a:prstGeom>
        </p:spPr>
        <p:txBody>
          <a:bodyPr vert="horz" lIns="54000" tIns="54000" rIns="54000" bIns="54000" rtlCol="0" anchor="t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5188" y="1708150"/>
            <a:ext cx="5759450" cy="3168650"/>
          </a:xfrm>
          <a:prstGeom prst="rect">
            <a:avLst/>
          </a:prstGeom>
        </p:spPr>
        <p:txBody>
          <a:bodyPr vert="horz" lIns="54000" tIns="54000" rIns="54000" bIns="54000" rtlCol="0">
            <a:noAutofit/>
          </a:bodyPr>
          <a:lstStyle/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  <a:p>
            <a:pPr lvl="2"/>
            <a:r>
              <a:rPr lang="nb-NO" noProof="0" dirty="0"/>
              <a:t>&lt;Tekst&gt;</a:t>
            </a:r>
          </a:p>
        </p:txBody>
      </p:sp>
    </p:spTree>
    <p:extLst>
      <p:ext uri="{BB962C8B-B14F-4D97-AF65-F5344CB8AC3E}">
        <p14:creationId xmlns:p14="http://schemas.microsoft.com/office/powerpoint/2010/main" val="1623650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27" r:id="rId2"/>
    <p:sldLayoutId id="2147483729" r:id="rId3"/>
    <p:sldLayoutId id="2147483763" r:id="rId4"/>
    <p:sldLayoutId id="2147483764" r:id="rId5"/>
    <p:sldLayoutId id="2147483725" r:id="rId6"/>
    <p:sldLayoutId id="2147483724" r:id="rId7"/>
    <p:sldLayoutId id="2147483728" r:id="rId8"/>
    <p:sldLayoutId id="2147483768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  <p:sldLayoutId id="2147483738" r:id="rId18"/>
    <p:sldLayoutId id="2147483744" r:id="rId19"/>
    <p:sldLayoutId id="2147483762" r:id="rId20"/>
    <p:sldLayoutId id="2147483745" r:id="rId21"/>
    <p:sldLayoutId id="2147483746" r:id="rId22"/>
    <p:sldLayoutId id="2147483740" r:id="rId23"/>
    <p:sldLayoutId id="2147483739" r:id="rId24"/>
    <p:sldLayoutId id="2147483741" r:id="rId25"/>
    <p:sldLayoutId id="2147483742" r:id="rId26"/>
    <p:sldLayoutId id="2147483743" r:id="rId27"/>
    <p:sldLayoutId id="2147483822" r:id="rId28"/>
  </p:sldLayoutIdLst>
  <p:transition spd="med">
    <p:fade/>
  </p:transition>
  <p:txStyles>
    <p:titleStyle>
      <a:lvl1pPr algn="l" defTabSz="685800" rtl="0" eaLnBrk="1" latinLnBrk="0" hangingPunct="1">
        <a:lnSpc>
          <a:spcPts val="3200"/>
        </a:lnSpc>
        <a:spcBef>
          <a:spcPct val="0"/>
        </a:spcBef>
        <a:buNone/>
        <a:defRPr sz="3000" kern="1200">
          <a:solidFill>
            <a:schemeClr val="tx1"/>
          </a:solidFill>
          <a:latin typeface="Newzald Book" charset="0"/>
          <a:ea typeface="Newzald Book" charset="0"/>
          <a:cs typeface="Newzald Book" charset="0"/>
        </a:defRPr>
      </a:lvl1pPr>
    </p:titleStyle>
    <p:bodyStyle>
      <a:lvl1pPr marL="225425" indent="-225425" algn="l" defTabSz="6840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charset="0"/>
        <a:buChar char="•"/>
        <a:tabLst/>
        <a:defRPr sz="1500" b="0" i="0" kern="1200">
          <a:solidFill>
            <a:schemeClr val="tx1"/>
          </a:solidFill>
          <a:latin typeface="DIN OT Light" charset="0"/>
          <a:ea typeface="DIN OT Light" charset="0"/>
          <a:cs typeface="DIN OT Light" charset="0"/>
        </a:defRPr>
      </a:lvl1pPr>
      <a:lvl2pPr marL="577850" indent="-234950" algn="l" defTabSz="6840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charset="0"/>
        <a:buChar char="•"/>
        <a:tabLst/>
        <a:defRPr sz="1500" b="0" i="0" kern="1200">
          <a:solidFill>
            <a:schemeClr val="tx1"/>
          </a:solidFill>
          <a:latin typeface="DIN OT Light" charset="0"/>
          <a:ea typeface="DIN OT Light" charset="0"/>
          <a:cs typeface="DIN OT Light" charset="0"/>
        </a:defRPr>
      </a:lvl2pPr>
      <a:lvl3pPr marL="895350" indent="-209550" algn="l" defTabSz="6840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charset="0"/>
        <a:buChar char="•"/>
        <a:tabLst/>
        <a:defRPr sz="1500" b="0" i="0" kern="1200">
          <a:solidFill>
            <a:schemeClr val="tx1"/>
          </a:solidFill>
          <a:latin typeface="DIN OT Light" charset="0"/>
          <a:ea typeface="DIN OT Light" charset="0"/>
          <a:cs typeface="DIN OT Light" charset="0"/>
        </a:defRPr>
      </a:lvl3pPr>
      <a:lvl4pPr marL="1371600" indent="-342900" algn="l" defTabSz="6840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charset="0"/>
        <a:buChar char="•"/>
        <a:defRPr sz="1500" b="0" i="0" kern="1200">
          <a:solidFill>
            <a:schemeClr val="tx1"/>
          </a:solidFill>
          <a:latin typeface="DIN OT Light" charset="0"/>
          <a:ea typeface="DIN OT Light" charset="0"/>
          <a:cs typeface="DIN OT Light" charset="0"/>
        </a:defRPr>
      </a:lvl4pPr>
      <a:lvl5pPr marL="1714500" indent="-342900" algn="l" defTabSz="6840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charset="0"/>
        <a:buChar char="•"/>
        <a:defRPr sz="1500" b="0" i="0" kern="1200">
          <a:solidFill>
            <a:schemeClr val="tx1"/>
          </a:solidFill>
          <a:latin typeface="DIN OT Light" charset="0"/>
          <a:ea typeface="DIN OT Light" charset="0"/>
          <a:cs typeface="DIN OT Light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272">
          <p15:clr>
            <a:srgbClr val="A4A3A4"/>
          </p15:clr>
        </p15:guide>
        <p15:guide id="4" pos="5488">
          <p15:clr>
            <a:srgbClr val="A4A3A4"/>
          </p15:clr>
        </p15:guide>
        <p15:guide id="6" pos="5216">
          <p15:clr>
            <a:srgbClr val="A4A3A4"/>
          </p15:clr>
        </p15:guide>
        <p15:guide id="7" pos="408">
          <p15:clr>
            <a:srgbClr val="A4A3A4"/>
          </p15:clr>
        </p15:guide>
        <p15:guide id="8" pos="5352">
          <p15:clr>
            <a:srgbClr val="A4A3A4"/>
          </p15:clr>
        </p15:guide>
        <p15:guide id="9" orient="horz" pos="3072">
          <p15:clr>
            <a:srgbClr val="A4A3A4"/>
          </p15:clr>
        </p15:guide>
        <p15:guide id="12" orient="horz" pos="1257" userDrawn="1">
          <p15:clr>
            <a:srgbClr val="A4A3A4"/>
          </p15:clr>
        </p15:guide>
        <p15:guide id="14" orient="horz" pos="894" userDrawn="1">
          <p15:clr>
            <a:srgbClr val="A4A3A4"/>
          </p15:clr>
        </p15:guide>
        <p15:guide id="15" orient="horz" pos="1801">
          <p15:clr>
            <a:srgbClr val="A4A3A4"/>
          </p15:clr>
        </p15:guide>
        <p15:guide id="16" orient="horz" pos="1983">
          <p15:clr>
            <a:srgbClr val="A4A3A4"/>
          </p15:clr>
        </p15:guide>
        <p15:guide id="17" pos="4173">
          <p15:clr>
            <a:srgbClr val="A4A3A4"/>
          </p15:clr>
        </p15:guide>
        <p15:guide id="18" pos="1587">
          <p15:clr>
            <a:srgbClr val="A4A3A4"/>
          </p15:clr>
        </p15:guide>
        <p15:guide id="19" pos="2744">
          <p15:clr>
            <a:srgbClr val="A4A3A4"/>
          </p15:clr>
        </p15:guide>
        <p15:guide id="21" pos="545">
          <p15:clr>
            <a:srgbClr val="A4A3A4"/>
          </p15:clr>
        </p15:guide>
        <p15:guide id="22" orient="horz" pos="2164">
          <p15:clr>
            <a:srgbClr val="A4A3A4"/>
          </p15:clr>
        </p15:guide>
        <p15:guide id="23" orient="horz" pos="713" userDrawn="1">
          <p15:clr>
            <a:srgbClr val="A4A3A4"/>
          </p15:clr>
        </p15:guide>
        <p15:guide id="25" orient="horz" pos="165">
          <p15:clr>
            <a:srgbClr val="A4A3A4"/>
          </p15:clr>
        </p15:guide>
        <p15:guide id="26" orient="horz" pos="2339">
          <p15:clr>
            <a:srgbClr val="A4A3A4"/>
          </p15:clr>
        </p15:guide>
        <p15:guide id="27" orient="horz" pos="2522">
          <p15:clr>
            <a:srgbClr val="A4A3A4"/>
          </p15:clr>
        </p15:guide>
        <p15:guide id="28" orient="horz" pos="2890">
          <p15:clr>
            <a:srgbClr val="A4A3A4"/>
          </p15:clr>
        </p15:guide>
        <p15:guide id="29" orient="horz" pos="2709">
          <p15:clr>
            <a:srgbClr val="A4A3A4"/>
          </p15:clr>
        </p15:guide>
        <p15:guide id="30" orient="horz" pos="350" userDrawn="1">
          <p15:clr>
            <a:srgbClr val="A4A3A4"/>
          </p15:clr>
        </p15:guide>
        <p15:guide id="31" orient="horz" pos="531" userDrawn="1">
          <p15:clr>
            <a:srgbClr val="A4A3A4"/>
          </p15:clr>
        </p15:guide>
        <p15:guide id="32" orient="horz" pos="1076" userDrawn="1">
          <p15:clr>
            <a:srgbClr val="A4A3A4"/>
          </p15:clr>
        </p15:guide>
        <p15:guide id="33" orient="horz" pos="1439" userDrawn="1">
          <p15:clr>
            <a:srgbClr val="A4A3A4"/>
          </p15:clr>
        </p15:guide>
        <p15:guide id="34" pos="3016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30542" y="383908"/>
            <a:ext cx="7057696" cy="747741"/>
          </a:xfrm>
          <a:prstGeom prst="rect">
            <a:avLst/>
          </a:prstGeom>
        </p:spPr>
        <p:txBody>
          <a:bodyPr vert="horz" lIns="54000" tIns="54000" rIns="54000" bIns="54000" rtlCol="0" anchor="t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862012" y="1420813"/>
            <a:ext cx="4787901" cy="3454400"/>
          </a:xfrm>
          <a:prstGeom prst="rect">
            <a:avLst/>
          </a:prstGeom>
        </p:spPr>
        <p:txBody>
          <a:bodyPr vert="horz" lIns="54000" tIns="54000" rIns="54000" bIns="0" rtlCol="0">
            <a:noAutofit/>
          </a:bodyPr>
          <a:lstStyle/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  <p:extLst>
      <p:ext uri="{BB962C8B-B14F-4D97-AF65-F5344CB8AC3E}">
        <p14:creationId xmlns:p14="http://schemas.microsoft.com/office/powerpoint/2010/main" val="994140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66" r:id="rId2"/>
    <p:sldLayoutId id="2147483714" r:id="rId3"/>
    <p:sldLayoutId id="2147483716" r:id="rId4"/>
    <p:sldLayoutId id="2147483715" r:id="rId5"/>
    <p:sldLayoutId id="2147483717" r:id="rId6"/>
    <p:sldLayoutId id="2147483718" r:id="rId7"/>
    <p:sldLayoutId id="2147483765" r:id="rId8"/>
    <p:sldLayoutId id="2147483767" r:id="rId9"/>
    <p:sldLayoutId id="2147483823" r:id="rId10"/>
  </p:sldLayoutIdLst>
  <p:transition spd="med">
    <p:fade/>
  </p:transition>
  <p:txStyles>
    <p:titleStyle>
      <a:lvl1pPr algn="l" defTabSz="914400" rtl="0" eaLnBrk="1" latinLnBrk="0" hangingPunct="1">
        <a:lnSpc>
          <a:spcPts val="2200"/>
        </a:lnSpc>
        <a:spcBef>
          <a:spcPct val="0"/>
        </a:spcBef>
        <a:buNone/>
        <a:defRPr sz="2100" kern="1200">
          <a:solidFill>
            <a:srgbClr val="1A1A1A"/>
          </a:solidFill>
          <a:latin typeface="Newzald Book" charset="0"/>
          <a:ea typeface="Newzald Book" charset="0"/>
          <a:cs typeface="Newzald Book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400"/>
        </a:spcAft>
        <a:buFont typeface="Arial"/>
        <a:buNone/>
        <a:tabLst/>
        <a:defRPr sz="1000" b="0" i="0" kern="1200">
          <a:solidFill>
            <a:srgbClr val="1A1A1A"/>
          </a:solidFill>
          <a:latin typeface="DIN OT Light" charset="0"/>
          <a:ea typeface="DIN OT Light" charset="0"/>
          <a:cs typeface="DIN OT Light" charset="0"/>
        </a:defRPr>
      </a:lvl1pPr>
      <a:lvl2pPr marL="17780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400"/>
        </a:spcAft>
        <a:buFont typeface="Arial"/>
        <a:buNone/>
        <a:tabLst/>
        <a:defRPr sz="1000" b="0" i="0" kern="1200">
          <a:solidFill>
            <a:srgbClr val="1A1A1A"/>
          </a:solidFill>
          <a:latin typeface="DIN OT Light" charset="0"/>
          <a:ea typeface="DIN OT Light" charset="0"/>
          <a:cs typeface="DIN OT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000" b="0" i="0" kern="1200">
          <a:solidFill>
            <a:srgbClr val="1A1A1A"/>
          </a:solidFill>
          <a:latin typeface="DIN OT Light" charset="0"/>
          <a:ea typeface="DIN OT Light" charset="0"/>
          <a:cs typeface="DIN OT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000" b="0" i="0" kern="1200">
          <a:solidFill>
            <a:srgbClr val="1A1A1A"/>
          </a:solidFill>
          <a:latin typeface="DIN OT Light" charset="0"/>
          <a:ea typeface="DIN OT Light" charset="0"/>
          <a:cs typeface="DIN OT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000" b="0" i="0" kern="1200">
          <a:solidFill>
            <a:srgbClr val="1A1A1A"/>
          </a:solidFill>
          <a:latin typeface="DIN OT Light" charset="0"/>
          <a:ea typeface="DIN OT Light" charset="0"/>
          <a:cs typeface="DIN OT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272" userDrawn="1">
          <p15:clr>
            <a:srgbClr val="A4A3A4"/>
          </p15:clr>
        </p15:guide>
        <p15:guide id="4" orient="horz" pos="169" userDrawn="1">
          <p15:clr>
            <a:srgbClr val="A4A3A4"/>
          </p15:clr>
        </p15:guide>
        <p15:guide id="5" orient="horz" pos="352" userDrawn="1">
          <p15:clr>
            <a:srgbClr val="A4A3A4"/>
          </p15:clr>
        </p15:guide>
        <p15:guide id="6" orient="horz" pos="532" userDrawn="1">
          <p15:clr>
            <a:srgbClr val="A4A3A4"/>
          </p15:clr>
        </p15:guide>
        <p15:guide id="7" orient="horz" pos="708" userDrawn="1">
          <p15:clr>
            <a:srgbClr val="A4A3A4"/>
          </p15:clr>
        </p15:guide>
        <p15:guide id="8" orient="horz" pos="895" userDrawn="1">
          <p15:clr>
            <a:srgbClr val="A4A3A4"/>
          </p15:clr>
        </p15:guide>
        <p15:guide id="9" orient="horz" pos="1075" userDrawn="1">
          <p15:clr>
            <a:srgbClr val="A4A3A4"/>
          </p15:clr>
        </p15:guide>
        <p15:guide id="10" orient="horz" pos="1255" userDrawn="1">
          <p15:clr>
            <a:srgbClr val="A4A3A4"/>
          </p15:clr>
        </p15:guide>
        <p15:guide id="11" orient="horz" pos="1440" userDrawn="1">
          <p15:clr>
            <a:srgbClr val="A4A3A4"/>
          </p15:clr>
        </p15:guide>
        <p15:guide id="12" orient="horz" pos="1803" userDrawn="1">
          <p15:clr>
            <a:srgbClr val="A4A3A4"/>
          </p15:clr>
        </p15:guide>
        <p15:guide id="13" orient="horz" pos="1983" userDrawn="1">
          <p15:clr>
            <a:srgbClr val="A4A3A4"/>
          </p15:clr>
        </p15:guide>
        <p15:guide id="14" orient="horz" pos="2163" userDrawn="1">
          <p15:clr>
            <a:srgbClr val="A4A3A4"/>
          </p15:clr>
        </p15:guide>
        <p15:guide id="15" orient="horz" pos="2337" userDrawn="1">
          <p15:clr>
            <a:srgbClr val="A4A3A4"/>
          </p15:clr>
        </p15:guide>
        <p15:guide id="16" orient="horz" pos="2522" userDrawn="1">
          <p15:clr>
            <a:srgbClr val="A4A3A4"/>
          </p15:clr>
        </p15:guide>
        <p15:guide id="17" orient="horz" pos="2706" userDrawn="1">
          <p15:clr>
            <a:srgbClr val="A4A3A4"/>
          </p15:clr>
        </p15:guide>
        <p15:guide id="18" orient="horz" pos="2895" userDrawn="1">
          <p15:clr>
            <a:srgbClr val="A4A3A4"/>
          </p15:clr>
        </p15:guide>
        <p15:guide id="19" orient="horz" pos="3071" userDrawn="1">
          <p15:clr>
            <a:srgbClr val="A4A3A4"/>
          </p15:clr>
        </p15:guide>
        <p15:guide id="20" pos="407" userDrawn="1">
          <p15:clr>
            <a:srgbClr val="A4A3A4"/>
          </p15:clr>
        </p15:guide>
        <p15:guide id="21" pos="543" userDrawn="1">
          <p15:clr>
            <a:srgbClr val="A4A3A4"/>
          </p15:clr>
        </p15:guide>
        <p15:guide id="22" pos="1587" userDrawn="1">
          <p15:clr>
            <a:srgbClr val="A4A3A4"/>
          </p15:clr>
        </p15:guide>
        <p15:guide id="26" pos="2744" userDrawn="1">
          <p15:clr>
            <a:srgbClr val="A4A3A4"/>
          </p15:clr>
        </p15:guide>
        <p15:guide id="27" pos="3016" userDrawn="1">
          <p15:clr>
            <a:srgbClr val="A4A3A4"/>
          </p15:clr>
        </p15:guide>
        <p15:guide id="29" pos="4171" userDrawn="1">
          <p15:clr>
            <a:srgbClr val="A4A3A4"/>
          </p15:clr>
        </p15:guide>
        <p15:guide id="30" pos="5217" userDrawn="1">
          <p15:clr>
            <a:srgbClr val="A4A3A4"/>
          </p15:clr>
        </p15:guide>
        <p15:guide id="31" pos="5488" userDrawn="1">
          <p15:clr>
            <a:srgbClr val="A4A3A4"/>
          </p15:clr>
        </p15:guide>
        <p15:guide id="32" pos="5351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3.bin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pragprog.com/titles/swdddf/domain-modeling-made-functional/" TargetMode="External"/><Relationship Id="rId7" Type="http://schemas.openxmlformats.org/officeDocument/2006/relationships/image" Target="../media/image16.png"/><Relationship Id="rId2" Type="http://schemas.openxmlformats.org/officeDocument/2006/relationships/hyperlink" Target="https://fsharpforfunandprofit.com/series/map-and-bind-and-apply-oh-my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bmp"/><Relationship Id="rId5" Type="http://schemas.openxmlformats.org/officeDocument/2006/relationships/image" Target="../media/image14.jpg"/><Relationship Id="rId4" Type="http://schemas.openxmlformats.org/officeDocument/2006/relationships/hyperlink" Target="https://www.youtube.com/watch?v=I8LbkfSSR58&amp;list=PLbgaMIhjbmEnaH_LTkxLI7FMa2HsnawM_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bmp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Kleislikomposisjon og hvor den er å finne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Nikolas Rølland Hugsted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b-NO" dirty="0"/>
              <a:t>Utviklerforum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b-NO" dirty="0"/>
              <a:t>25.08.2022</a:t>
            </a:r>
          </a:p>
        </p:txBody>
      </p:sp>
    </p:spTree>
    <p:extLst>
      <p:ext uri="{BB962C8B-B14F-4D97-AF65-F5344CB8AC3E}">
        <p14:creationId xmlns:p14="http://schemas.microsoft.com/office/powerpoint/2010/main" val="774864224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FF340-289A-E1D7-B83D-AAFA54325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Bryte opp i små deler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8E540-662E-0C90-3C9C-D4A93C4F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Single responsibility principle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Samme abstraksjonsnivå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Forstå kode i isolasjon</a:t>
            </a:r>
          </a:p>
        </p:txBody>
      </p:sp>
    </p:spTree>
    <p:extLst>
      <p:ext uri="{BB962C8B-B14F-4D97-AF65-F5344CB8AC3E}">
        <p14:creationId xmlns:p14="http://schemas.microsoft.com/office/powerpoint/2010/main" val="100281449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94EC87-DA0D-BBC6-618A-23B0F6C6DC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Veldig kort om feilhåndtering</a:t>
            </a:r>
          </a:p>
        </p:txBody>
      </p:sp>
    </p:spTree>
    <p:extLst>
      <p:ext uri="{BB962C8B-B14F-4D97-AF65-F5344CB8AC3E}">
        <p14:creationId xmlns:p14="http://schemas.microsoft.com/office/powerpoint/2010/main" val="688117041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Kasting av exceptions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Feilhåndtering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Service</a:t>
            </a:r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nb-NO" dirty="0"/>
              <a:t>Metode 1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nb-NO" dirty="0"/>
              <a:t>Metode 2</a:t>
            </a:r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nb-NO" dirty="0"/>
              <a:t>Metode 3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nb-NO" dirty="0"/>
              <a:t>Metode 4</a:t>
            </a:r>
          </a:p>
          <a:p>
            <a:pPr marL="2000250" lvl="4" indent="-285750">
              <a:buFont typeface="Arial" panose="020B0604020202020204" pitchFamily="34" charset="0"/>
              <a:buChar char="•"/>
            </a:pPr>
            <a:r>
              <a:rPr lang="nb-NO" dirty="0"/>
              <a:t>Metode 5 som kaster exception</a:t>
            </a:r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nb-NO" dirty="0"/>
              <a:t>Metode 6 med sideeffekter</a:t>
            </a:r>
          </a:p>
        </p:txBody>
      </p:sp>
    </p:spTree>
    <p:extLst>
      <p:ext uri="{BB962C8B-B14F-4D97-AF65-F5344CB8AC3E}">
        <p14:creationId xmlns:p14="http://schemas.microsoft.com/office/powerpoint/2010/main" val="802177360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Kasting av exceptions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Krever tester for å bevise at exceptions blir håndtert riktig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Lett å gjøre endringer som kompileren ikke klager på</a:t>
            </a:r>
          </a:p>
        </p:txBody>
      </p:sp>
    </p:spTree>
    <p:extLst>
      <p:ext uri="{BB962C8B-B14F-4D97-AF65-F5344CB8AC3E}">
        <p14:creationId xmlns:p14="http://schemas.microsoft.com/office/powerpoint/2010/main" val="1772766040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8E206-653F-DF2B-3FB6-E509984A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Rene funksjoner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5D74D-9E72-CB3F-E610-F042DF68F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Insert jesus</a:t>
            </a:r>
          </a:p>
        </p:txBody>
      </p:sp>
    </p:spTree>
    <p:extLst>
      <p:ext uri="{BB962C8B-B14F-4D97-AF65-F5344CB8AC3E}">
        <p14:creationId xmlns:p14="http://schemas.microsoft.com/office/powerpoint/2010/main" val="4061797138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8E206-653F-DF2B-3FB6-E509984A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Rene funksjoner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5D74D-9E72-CB3F-E610-F042DF68F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&lt;Bilde av prikker og piler&gt;</a:t>
            </a:r>
          </a:p>
          <a:p>
            <a:endParaRPr lang="nb-NO" dirty="0"/>
          </a:p>
          <a:p>
            <a:r>
              <a:rPr lang="nb-NO" dirty="0"/>
              <a:t>Injective</a:t>
            </a:r>
          </a:p>
          <a:p>
            <a:r>
              <a:rPr lang="nb-NO" dirty="0"/>
              <a:t>Surjective</a:t>
            </a:r>
          </a:p>
          <a:p>
            <a:r>
              <a:rPr lang="nb-NO" dirty="0"/>
              <a:t>Definert for alle verdier</a:t>
            </a:r>
          </a:p>
          <a:p>
            <a:r>
              <a:rPr lang="nb-NO" dirty="0"/>
              <a:t>Ingen side-effekter</a:t>
            </a:r>
          </a:p>
          <a:p>
            <a:r>
              <a:rPr lang="nb-NO" dirty="0"/>
              <a:t>Veldig lett å enhetsteste</a:t>
            </a:r>
          </a:p>
        </p:txBody>
      </p:sp>
    </p:spTree>
    <p:extLst>
      <p:ext uri="{BB962C8B-B14F-4D97-AF65-F5344CB8AC3E}">
        <p14:creationId xmlns:p14="http://schemas.microsoft.com/office/powerpoint/2010/main" val="2242777324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Rene funksjoner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Hva skjer når ikke alle verdier er definert?!</a:t>
            </a:r>
          </a:p>
          <a:p>
            <a:r>
              <a:rPr lang="nb-NO" dirty="0"/>
              <a:t>Kaste exception?!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</p:txBody>
      </p:sp>
      <p:graphicFrame>
        <p:nvGraphicFramePr>
          <p:cNvPr id="8" name="Content Placeholder 12">
            <a:extLst>
              <a:ext uri="{FF2B5EF4-FFF2-40B4-BE49-F238E27FC236}">
                <a16:creationId xmlns:a16="http://schemas.microsoft.com/office/drawing/2014/main" id="{4C954CCE-FF2E-BC26-8CAE-2A256CA0A0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916474"/>
              </p:ext>
            </p:extLst>
          </p:nvPr>
        </p:nvGraphicFramePr>
        <p:xfrm>
          <a:off x="1371600" y="2973388"/>
          <a:ext cx="5376863" cy="3586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16" name="Content Placeholder 12">
                        <a:extLst>
                          <a:ext uri="{FF2B5EF4-FFF2-40B4-BE49-F238E27FC236}">
                            <a16:creationId xmlns:a16="http://schemas.microsoft.com/office/drawing/2014/main" id="{0DA12593-8F38-4A67-FCA4-DB68FD0713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1600" y="2973388"/>
                        <a:ext cx="5376863" cy="3586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3973794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Rene funksjoner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0B76A245-C00B-D608-4A38-996BAA9E8294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0056642"/>
              </p:ext>
            </p:extLst>
          </p:nvPr>
        </p:nvGraphicFramePr>
        <p:xfrm>
          <a:off x="1371600" y="1708150"/>
          <a:ext cx="5376863" cy="3586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1600" y="1708150"/>
                        <a:ext cx="5376863" cy="3586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Content Placeholder 12">
            <a:extLst>
              <a:ext uri="{FF2B5EF4-FFF2-40B4-BE49-F238E27FC236}">
                <a16:creationId xmlns:a16="http://schemas.microsoft.com/office/drawing/2014/main" id="{0DA12593-8F38-4A67-FCA4-DB68FD0713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7006192"/>
              </p:ext>
            </p:extLst>
          </p:nvPr>
        </p:nvGraphicFramePr>
        <p:xfrm>
          <a:off x="1371600" y="2973388"/>
          <a:ext cx="5376863" cy="3586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6093360" imgH="4064040" progId="Word.OpenDocumentText.12">
                  <p:embed/>
                </p:oleObj>
              </mc:Choice>
              <mc:Fallback>
                <p:oleObj name="Document" r:id="rId4" imgW="6093360" imgH="4064040" progId="Word.OpenDocumentText.12">
                  <p:embed/>
                  <p:pic>
                    <p:nvPicPr>
                      <p:cNvPr id="13" name="Content Placeholder 12">
                        <a:extLst>
                          <a:ext uri="{FF2B5EF4-FFF2-40B4-BE49-F238E27FC236}">
                            <a16:creationId xmlns:a16="http://schemas.microsoft.com/office/drawing/2014/main" id="{0B76A245-C00B-D608-4A38-996BAA9E82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71600" y="2973388"/>
                        <a:ext cx="5376863" cy="3586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562133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48A7AD3-66FA-BC1C-4D38-AD577F3E72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Min yndlingskode</a:t>
            </a:r>
          </a:p>
        </p:txBody>
      </p:sp>
    </p:spTree>
    <p:extLst>
      <p:ext uri="{BB962C8B-B14F-4D97-AF65-F5344CB8AC3E}">
        <p14:creationId xmlns:p14="http://schemas.microsoft.com/office/powerpoint/2010/main" val="2374072626"/>
      </p:ext>
    </p:extLst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DC949-8D2A-B3ED-6C01-D9C9E1BB1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Min yndlingskode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11BD0-A0BA-9D30-3732-90D9AF829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Enkelt eksempel med semantic versioning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0.0.1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7.103.0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Typesikkert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Feilhåndtering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055625695"/>
      </p:ext>
    </p:extLst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D6A5C-A871-3F81-2212-4E6B6FFE5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3A283-8408-30C2-1CFF-1D17EF0EC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0">
              <a:buNone/>
            </a:pPr>
            <a:r>
              <a:rPr lang="nb-NO" i="1" dirty="0"/>
              <a:t>Som utviklere prøver vi å bryte ned kode i isolerte problemer som er lette å forstå.</a:t>
            </a:r>
          </a:p>
          <a:p>
            <a:pPr marL="342900" lvl="1" indent="0">
              <a:buNone/>
            </a:pPr>
            <a:r>
              <a:rPr lang="nb-NO" i="1" dirty="0"/>
              <a:t>Hvor ender vi opp hvis vi tar denne tankegangen til det ekstreme?</a:t>
            </a:r>
          </a:p>
        </p:txBody>
      </p:sp>
    </p:spTree>
    <p:extLst>
      <p:ext uri="{BB962C8B-B14F-4D97-AF65-F5344CB8AC3E}">
        <p14:creationId xmlns:p14="http://schemas.microsoft.com/office/powerpoint/2010/main" val="1495591872"/>
      </p:ext>
    </p:extLst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C8825-EC43-4081-2AC2-199E795FA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Min yndlingsfunksjon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5E17E66-713C-11ED-96C8-9D58DD7B1479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9514362"/>
              </p:ext>
            </p:extLst>
          </p:nvPr>
        </p:nvGraphicFramePr>
        <p:xfrm>
          <a:off x="1371600" y="1708150"/>
          <a:ext cx="4746625" cy="3167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1600" y="1708150"/>
                        <a:ext cx="4746625" cy="3167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0661884"/>
      </p:ext>
    </p:extLst>
  </p:cSld>
  <p:clrMapOvr>
    <a:masterClrMapping/>
  </p:clrMapOvr>
  <p:transition spd="med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D6A5C-A871-3F81-2212-4E6B6FFE5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Del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3A283-8408-30C2-1CFF-1D17EF0EC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Exception</a:t>
            </a:r>
          </a:p>
          <a:p>
            <a:r>
              <a:rPr lang="nb-NO" dirty="0"/>
              <a:t>Result</a:t>
            </a:r>
          </a:p>
          <a:p>
            <a:r>
              <a:rPr lang="nb-NO" dirty="0"/>
              <a:t>Kleislikomposisjon</a:t>
            </a:r>
          </a:p>
        </p:txBody>
      </p:sp>
    </p:spTree>
    <p:extLst>
      <p:ext uri="{BB962C8B-B14F-4D97-AF65-F5344CB8AC3E}">
        <p14:creationId xmlns:p14="http://schemas.microsoft.com/office/powerpoint/2010/main" val="1123842021"/>
      </p:ext>
    </p:extLst>
  </p:cSld>
  <p:clrMapOvr>
    <a:masterClrMapping/>
  </p:clrMapOvr>
  <p:transition spd="med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95800607"/>
      </p:ext>
    </p:extLst>
  </p:cSld>
  <p:clrMapOvr>
    <a:masterClrMapping/>
  </p:clrMapOvr>
  <p:transition spd="med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439560242"/>
      </p:ext>
    </p:extLst>
  </p:cSld>
  <p:clrMapOvr>
    <a:masterClrMapping/>
  </p:clrMapOvr>
  <p:transition spd="med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48A7AD3-66FA-BC1C-4D38-AD577F3E72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Hjelp bak kulissene</a:t>
            </a:r>
          </a:p>
        </p:txBody>
      </p:sp>
    </p:spTree>
    <p:extLst>
      <p:ext uri="{BB962C8B-B14F-4D97-AF65-F5344CB8AC3E}">
        <p14:creationId xmlns:p14="http://schemas.microsoft.com/office/powerpoint/2010/main" val="2112859682"/>
      </p:ext>
    </p:extLst>
  </p:cSld>
  <p:clrMapOvr>
    <a:masterClrMapping/>
  </p:clrMapOvr>
  <p:transition spd="med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C# – await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120827B-3BF3-5520-11D0-6AEFB28B763C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7412941"/>
              </p:ext>
            </p:extLst>
          </p:nvPr>
        </p:nvGraphicFramePr>
        <p:xfrm>
          <a:off x="1482725" y="1708150"/>
          <a:ext cx="4524375" cy="316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267080" progId="Word.OpenDocumentText.12">
                  <p:embed/>
                </p:oleObj>
              </mc:Choice>
              <mc:Fallback>
                <p:oleObj name="Document" r:id="rId2" imgW="6093360" imgH="426708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82725" y="1708150"/>
                        <a:ext cx="4524375" cy="316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9792112"/>
      </p:ext>
    </p:extLst>
  </p:cSld>
  <p:clrMapOvr>
    <a:masterClrMapping/>
  </p:clrMapOvr>
  <p:transition spd="med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Rust – ? operator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5AEFC3A-E974-C29D-3E39-B65AD88D8385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2665047"/>
              </p:ext>
            </p:extLst>
          </p:nvPr>
        </p:nvGraphicFramePr>
        <p:xfrm>
          <a:off x="1370013" y="1708150"/>
          <a:ext cx="4749800" cy="316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0013" y="1708150"/>
                        <a:ext cx="4749800" cy="316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0939109"/>
      </p:ext>
    </p:extLst>
  </p:cSld>
  <p:clrMapOvr>
    <a:masterClrMapping/>
  </p:clrMapOvr>
  <p:transition spd="med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Arrow (Kotlin) – effect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2AAB93C-22EC-3483-6A56-BC9D7B428436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0597807"/>
              </p:ext>
            </p:extLst>
          </p:nvPr>
        </p:nvGraphicFramePr>
        <p:xfrm>
          <a:off x="1371600" y="1708150"/>
          <a:ext cx="4746625" cy="3167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1600" y="1708150"/>
                        <a:ext cx="4746625" cy="3167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5155925"/>
      </p:ext>
    </p:extLst>
  </p:cSld>
  <p:clrMapOvr>
    <a:masterClrMapping/>
  </p:clrMapOvr>
  <p:transition spd="med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FD564-20BD-BC55-9168-9A63BEC37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FEB5F-F988-DD7C-B94B-2EC72D986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68543721"/>
      </p:ext>
    </p:extLst>
  </p:cSld>
  <p:clrMapOvr>
    <a:masterClrMapping/>
  </p:clrMapOvr>
  <p:transition spd="med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9B1739-D1A0-9A95-B72B-3925DD912D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Ikke alt som glitrer er gull</a:t>
            </a:r>
          </a:p>
        </p:txBody>
      </p:sp>
    </p:spTree>
    <p:extLst>
      <p:ext uri="{BB962C8B-B14F-4D97-AF65-F5344CB8AC3E}">
        <p14:creationId xmlns:p14="http://schemas.microsoft.com/office/powerpoint/2010/main" val="473932655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D6A5C-A871-3F81-2212-4E6B6FFE5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3A283-8408-30C2-1CFF-1D17EF0EC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Veldig kort om kode</a:t>
            </a:r>
          </a:p>
          <a:p>
            <a:r>
              <a:rPr lang="nb-NO" dirty="0"/>
              <a:t>Veldig kort om feilhåndtering</a:t>
            </a:r>
          </a:p>
          <a:p>
            <a:r>
              <a:rPr lang="nb-NO" dirty="0"/>
              <a:t>Min yndlingskode</a:t>
            </a:r>
          </a:p>
        </p:txBody>
      </p:sp>
    </p:spTree>
    <p:extLst>
      <p:ext uri="{BB962C8B-B14F-4D97-AF65-F5344CB8AC3E}">
        <p14:creationId xmlns:p14="http://schemas.microsoft.com/office/powerpoint/2010/main" val="2182184177"/>
      </p:ext>
    </p:extLst>
  </p:cSld>
  <p:clrMapOvr>
    <a:masterClrMapping/>
  </p:clrMapOvr>
  <p:transition spd="med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FD564-20BD-BC55-9168-9A63BEC37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Ikke alt som glitrer er gull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FEB5F-F988-DD7C-B94B-2EC72D986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Result/Either 👍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when/is pattern matching 👍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bind og apply 🤷‍♀️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Biblioteker med masse funksjonalitet ⚠️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49059638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For de spesielt interesserte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F# for Fun and Profit</a:t>
            </a:r>
            <a:endParaRPr lang="en-US" dirty="0">
              <a:hlinkClick r:id="rId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Domain Modeling Made Functional - Scott </a:t>
            </a:r>
            <a:r>
              <a:rPr lang="en-US" dirty="0" err="1">
                <a:hlinkClick r:id="rId3"/>
              </a:rPr>
              <a:t>Wlaschin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>
                <a:hlinkClick r:id="rId4"/>
              </a:rPr>
              <a:t>Category theory - Bartosz Milewski</a:t>
            </a:r>
            <a:endParaRPr lang="nb-NO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0C0BB212-9BC9-43CF-803A-D503B9F495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3662" y="1309204"/>
            <a:ext cx="2151407" cy="2581688"/>
          </a:xfrm>
          <a:prstGeom prst="rect">
            <a:avLst/>
          </a:prstGeom>
        </p:spPr>
      </p:pic>
      <p:pic>
        <p:nvPicPr>
          <p:cNvPr id="7" name="Picture 6" descr="A person with curly hair&#10;&#10;Description automatically generated with medium confidence">
            <a:extLst>
              <a:ext uri="{FF2B5EF4-FFF2-40B4-BE49-F238E27FC236}">
                <a16:creationId xmlns:a16="http://schemas.microsoft.com/office/drawing/2014/main" id="{50A0D4A7-4BB3-E6C9-DD06-96ABA126AC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8679" y="3015696"/>
            <a:ext cx="1676400" cy="1676400"/>
          </a:xfrm>
          <a:prstGeom prst="rect">
            <a:avLst/>
          </a:prstGeom>
        </p:spPr>
      </p:pic>
      <p:pic>
        <p:nvPicPr>
          <p:cNvPr id="9" name="Picture 8" descr="A picture containing text, clock, device&#10;&#10;Description automatically generated">
            <a:extLst>
              <a:ext uri="{FF2B5EF4-FFF2-40B4-BE49-F238E27FC236}">
                <a16:creationId xmlns:a16="http://schemas.microsoft.com/office/drawing/2014/main" id="{65246C10-50C7-3407-7A19-E2F6FDE1FB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2522" y="1091334"/>
            <a:ext cx="2123796" cy="7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873409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94EC87-DA0D-BBC6-618A-23B0F6C6DC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Veldig kort om kode</a:t>
            </a:r>
          </a:p>
        </p:txBody>
      </p:sp>
    </p:spTree>
    <p:extLst>
      <p:ext uri="{BB962C8B-B14F-4D97-AF65-F5344CB8AC3E}">
        <p14:creationId xmlns:p14="http://schemas.microsoft.com/office/powerpoint/2010/main" val="3846710502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51B9-EBC6-981E-3FCB-0B61C619D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Hvordan ser kode ut?</a:t>
            </a:r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4F6B805-D441-7D22-7DD0-CEDF99BDC7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69958" y="1909349"/>
            <a:ext cx="1658235" cy="2165695"/>
          </a:xfrm>
        </p:spPr>
      </p:pic>
      <p:pic>
        <p:nvPicPr>
          <p:cNvPr id="9" name="Picture 8" descr="Text, chat or text message&#10;&#10;Description automatically generated">
            <a:extLst>
              <a:ext uri="{FF2B5EF4-FFF2-40B4-BE49-F238E27FC236}">
                <a16:creationId xmlns:a16="http://schemas.microsoft.com/office/drawing/2014/main" id="{A9B9DAA4-B71C-EC30-A53A-CE5F0824A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6186" y="370700"/>
            <a:ext cx="2292627" cy="1719470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B7ED37B7-DDCD-92CE-8378-F3BAE8552C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3125" y="2513772"/>
            <a:ext cx="3328885" cy="2421007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68F51A1-F259-3668-AC2C-807A7ED078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3162" y="2474221"/>
            <a:ext cx="2964967" cy="85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81734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571A9-E191-FABE-FC4F-E9D34F6D5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Kontrollflyt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B7BCA-5909-1BDE-4E70-1F94C17E6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Insert random bilde av funksjoner som viderefører andre</a:t>
            </a:r>
          </a:p>
          <a:p>
            <a:endParaRPr lang="nb-NO" dirty="0"/>
          </a:p>
          <a:p>
            <a:r>
              <a:rPr lang="nb-NO" dirty="0"/>
              <a:t>Typisk «ut-inn-sjekk» flyt</a:t>
            </a:r>
          </a:p>
          <a:p>
            <a:r>
              <a:rPr lang="nb-NO" dirty="0"/>
              <a:t>	Imperativt?</a:t>
            </a:r>
          </a:p>
          <a:p>
            <a:endParaRPr lang="nb-NO" dirty="0"/>
          </a:p>
          <a:p>
            <a:r>
              <a:rPr lang="nb-NO" dirty="0"/>
              <a:t>For-loop vs foreach/map</a:t>
            </a:r>
          </a:p>
          <a:p>
            <a:r>
              <a:rPr lang="nb-NO" dirty="0"/>
              <a:t>If-setninger? Like ille?</a:t>
            </a:r>
          </a:p>
        </p:txBody>
      </p:sp>
    </p:spTree>
    <p:extLst>
      <p:ext uri="{BB962C8B-B14F-4D97-AF65-F5344CB8AC3E}">
        <p14:creationId xmlns:p14="http://schemas.microsoft.com/office/powerpoint/2010/main" val="3564547877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Edderkoppen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Service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Operasjon 1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Operasjon 2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Logisk sjekk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Operasjon 3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Return</a:t>
            </a:r>
          </a:p>
        </p:txBody>
      </p:sp>
      <p:pic>
        <p:nvPicPr>
          <p:cNvPr id="4" name="Content Placeholder 4" descr="Spiderweb in darkness">
            <a:extLst>
              <a:ext uri="{FF2B5EF4-FFF2-40B4-BE49-F238E27FC236}">
                <a16:creationId xmlns:a16="http://schemas.microsoft.com/office/drawing/2014/main" id="{B2CE7D8E-349F-3047-41A0-C66100B22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8246" y="492263"/>
            <a:ext cx="2010096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97356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Matrjosjka-en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Funksjon 1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Funksjon 2</a:t>
            </a:r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nb-NO" dirty="0"/>
              <a:t>Funksjon 3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nb-NO" dirty="0"/>
              <a:t>Funksjon 4</a:t>
            </a:r>
          </a:p>
          <a:p>
            <a:pPr marL="2000250" lvl="4" indent="-285750">
              <a:buFont typeface="Arial" panose="020B0604020202020204" pitchFamily="34" charset="0"/>
              <a:buChar char="•"/>
            </a:pPr>
            <a:r>
              <a:rPr lang="nb-NO" dirty="0"/>
              <a:t>Funksjon 5</a:t>
            </a:r>
          </a:p>
          <a:p>
            <a:pPr marL="2171700" lvl="5" indent="-285750"/>
            <a:r>
              <a:rPr lang="nb-NO" dirty="0"/>
              <a:t>Funksjon 6</a:t>
            </a:r>
          </a:p>
          <a:p>
            <a:pPr marL="2514600" lvl="6" indent="-285750"/>
            <a:r>
              <a:rPr lang="nb-NO" dirty="0"/>
              <a:t>Funksjon 7</a:t>
            </a:r>
          </a:p>
          <a:p>
            <a:pPr marL="2857500" lvl="7" indent="-285750"/>
            <a:r>
              <a:rPr lang="nb-NO" dirty="0"/>
              <a:t>Funksjon 8</a:t>
            </a:r>
          </a:p>
          <a:p>
            <a:pPr marL="3200400" lvl="8" indent="-285750"/>
            <a:r>
              <a:rPr lang="nb-NO" dirty="0"/>
              <a:t>Funksjon 9</a:t>
            </a:r>
          </a:p>
          <a:p>
            <a:pPr marL="3200400" lvl="8" indent="-285750"/>
            <a:endParaRPr lang="nb-NO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CE2E438-648E-6811-988E-E9301EF41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629" y="959325"/>
            <a:ext cx="1483498" cy="98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683868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B6173-05D3-DB6F-F17D-A3D2FDB7B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Mutering av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4DE01-4F83-DA64-F4E6-323F8D78D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Service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Metode 1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Metode 2 med misvisende navn som muterer data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Metode 3</a:t>
            </a:r>
          </a:p>
        </p:txBody>
      </p:sp>
    </p:spTree>
    <p:extLst>
      <p:ext uri="{BB962C8B-B14F-4D97-AF65-F5344CB8AC3E}">
        <p14:creationId xmlns:p14="http://schemas.microsoft.com/office/powerpoint/2010/main" val="630313902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NORMAL">
  <a:themeElements>
    <a:clrScheme name="new-black">
      <a:dk1>
        <a:srgbClr val="0E0E0E"/>
      </a:dk1>
      <a:lt1>
        <a:srgbClr val="FFFFFF"/>
      </a:lt1>
      <a:dk2>
        <a:srgbClr val="162365"/>
      </a:dk2>
      <a:lt2>
        <a:srgbClr val="CECECD"/>
      </a:lt2>
      <a:accent1>
        <a:srgbClr val="FF5B5B"/>
      </a:accent1>
      <a:accent2>
        <a:srgbClr val="7E9CB9"/>
      </a:accent2>
      <a:accent3>
        <a:srgbClr val="9A14D0"/>
      </a:accent3>
      <a:accent4>
        <a:srgbClr val="FF8034"/>
      </a:accent4>
      <a:accent5>
        <a:srgbClr val="43CAFF"/>
      </a:accent5>
      <a:accent6>
        <a:srgbClr val="19DAC3"/>
      </a:accent6>
      <a:hlink>
        <a:srgbClr val="43CBFF"/>
      </a:hlink>
      <a:folHlink>
        <a:srgbClr val="43CB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>
          <a:defRPr sz="1300" dirty="0" smtClean="0">
            <a:solidFill>
              <a:schemeClr val="tx1"/>
            </a:solidFill>
            <a:latin typeface="DIN OT Light" charset="0"/>
            <a:ea typeface="DIN OT Light" charset="0"/>
            <a:cs typeface="DIN OT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tx1">
              <a:lumMod val="90000"/>
              <a:lumOff val="1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54000" tIns="54000" rIns="54000" bIns="54000" rtlCol="0">
        <a:spAutoFit/>
      </a:bodyPr>
      <a:lstStyle>
        <a:defPPr>
          <a:spcBef>
            <a:spcPts val="600"/>
          </a:spcBef>
          <a:spcAft>
            <a:spcPts val="600"/>
          </a:spcAft>
          <a:defRPr sz="1500" dirty="0" err="1" smtClean="0">
            <a:solidFill>
              <a:srgbClr val="1A1A1A"/>
            </a:solidFill>
            <a:latin typeface="DIN OT Light" charset="0"/>
            <a:ea typeface="DIN OT Light" charset="0"/>
            <a:cs typeface="DIN OT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ITEN/MYE TEKST (A.K.A. RAPPORT)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95661</TotalTime>
  <Words>364</Words>
  <Application>Microsoft Office PowerPoint</Application>
  <PresentationFormat>On-screen Show (16:9)</PresentationFormat>
  <Paragraphs>107</Paragraphs>
  <Slides>31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Calibri</vt:lpstr>
      <vt:lpstr>DIN OT Light</vt:lpstr>
      <vt:lpstr>DINOT</vt:lpstr>
      <vt:lpstr>Newzald Book</vt:lpstr>
      <vt:lpstr>NORMAL</vt:lpstr>
      <vt:lpstr>LITEN/MYE TEKST (A.K.A. RAPPORT)</vt:lpstr>
      <vt:lpstr>OpenDocument Text</vt:lpstr>
      <vt:lpstr>Kleislikomposisjon og hvor den er å finne</vt:lpstr>
      <vt:lpstr>Abstract</vt:lpstr>
      <vt:lpstr>Del 1</vt:lpstr>
      <vt:lpstr>PowerPoint Presentation</vt:lpstr>
      <vt:lpstr>Hvordan ser kode ut?</vt:lpstr>
      <vt:lpstr>Kontrollflyt</vt:lpstr>
      <vt:lpstr>Edderkoppen</vt:lpstr>
      <vt:lpstr>Matrjosjka-en</vt:lpstr>
      <vt:lpstr>Mutering av data</vt:lpstr>
      <vt:lpstr>Bryte opp i små deler</vt:lpstr>
      <vt:lpstr>PowerPoint Presentation</vt:lpstr>
      <vt:lpstr>Kasting av exceptions</vt:lpstr>
      <vt:lpstr>Kasting av exceptions</vt:lpstr>
      <vt:lpstr>Rene funksjoner</vt:lpstr>
      <vt:lpstr>Rene funksjoner</vt:lpstr>
      <vt:lpstr>Rene funksjoner</vt:lpstr>
      <vt:lpstr>Rene funksjoner</vt:lpstr>
      <vt:lpstr>PowerPoint Presentation</vt:lpstr>
      <vt:lpstr>Min yndlingskode</vt:lpstr>
      <vt:lpstr>Min yndlingsfunksjon</vt:lpstr>
      <vt:lpstr>Del 2</vt:lpstr>
      <vt:lpstr>PowerPoint Presentation</vt:lpstr>
      <vt:lpstr>PowerPoint Presentation</vt:lpstr>
      <vt:lpstr>PowerPoint Presentation</vt:lpstr>
      <vt:lpstr>C# – await</vt:lpstr>
      <vt:lpstr>Rust – ? operator</vt:lpstr>
      <vt:lpstr>Arrow (Kotlin) – effect</vt:lpstr>
      <vt:lpstr>PowerPoint Presentation</vt:lpstr>
      <vt:lpstr>PowerPoint Presentation</vt:lpstr>
      <vt:lpstr>Ikke alt som glitrer er gull</vt:lpstr>
      <vt:lpstr>For de spesielt interesserte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Anders Christensen</dc:creator>
  <cp:keywords/>
  <dc:description/>
  <cp:lastModifiedBy>Nikolas Rølland Hugsted</cp:lastModifiedBy>
  <cp:revision>1486</cp:revision>
  <dcterms:created xsi:type="dcterms:W3CDTF">2018-02-25T21:57:30Z</dcterms:created>
  <dcterms:modified xsi:type="dcterms:W3CDTF">2022-08-23T18:32:01Z</dcterms:modified>
  <cp:category/>
</cp:coreProperties>
</file>